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7" Type="http://schemas.openxmlformats.org/officeDocument/2006/relationships/slide" Target="../slides/slide9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7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5c6e7e8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e5ecdaffd&amp;cid=e5ecdaffd&amp;vtp=1">
            <a:hlinkClick r:id="rId3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868e7a134&amp;cid=868e7a134&amp;vtp=1">
            <a:hlinkClick r:id="rId4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7b16d48df&amp;cid=7b16d48df&amp;vtp=1">
            <a:hlinkClick r:id="rId5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98e5bf110&amp;cid=98e5bf110&amp;vtp=1">
            <a:hlinkClick r:id="rId6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d91048d15&amp;cid=d91048d15&amp;vtp=1">
            <a:hlinkClick r:id="rId7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251c18de3&amp;cid=251c18de3&amp;vtp=1">
            <a:hlinkClick r:id="rId8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5c6e7e8e4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5c6e7e8e4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课时评价作业（二十五）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d91048d15?pid=fb302a633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理解错误。草堂初建，居幽而地僻，很少有造访之人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，此句表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明有不速之客来访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，诗人没有想到。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1_1#251c18de3?pid=fb302a633&amp;color=0,0,0&amp;vtp=1&amp;bt=1&amp;bbb=1&amp;hb=1&amp;hltap=1"/>
          <p:cNvSpPr/>
          <p:nvPr/>
        </p:nvSpPr>
        <p:spPr>
          <a:xfrm>
            <a:off x="612648" y="468000"/>
            <a:ext cx="10963656" cy="5736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《宾至》《客至》，都叙述待客吃饭的情境，表情达意却不相同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分别结合两首诗的尾联简要分析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，诗人对“宾”和“客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”表达的情感态度有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2_1#251c18de3?pid=fb302a633&amp;color=0,0,0&amp;vtp=1&amp;bt=1&amp;bbb=1&amp;hb=1&amp;hla=1"/>
          <p:cNvSpPr/>
          <p:nvPr/>
        </p:nvSpPr>
        <p:spPr>
          <a:xfrm>
            <a:off x="612648" y="2196280"/>
            <a:ext cx="10963656" cy="3944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《宾至》尾联写希望贵宾“不嫌野外无供给”，“乘兴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”再来看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。以谦辞“不嫌”“无供给”表礼节性歉意，隐含疏离；“乘兴”暗含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随主便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”之意，表面邀约实则委婉送客，言辞客气，暗含“敬而远之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。②《客至》尾联写主客对饮兴致渐浓，并招呼邻翁共饮作陪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”邀邻翁助兴打破礼数约束；“尽余杯”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以生活化场景表现亲密无间。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这一描写细腻逼真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，突出宴请的欢快热烈，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表现了主人对客人的热情。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9_1#251c18de3?pid=fb302a633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此题要求分析诗人在《宾至》《客至》的尾联中，对“宾”“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情感的不同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。回答此题，要先结合两首诗的尾联分析诗人对“宾”“客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，再分析不同。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9_2#251c18de3?pid=fb302a633&amp;color=0,0,0&amp;mp=1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宾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甫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幽居偏僻草堂来访的人很少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，（忽闻宾至，）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老病的身躯需人扶，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难以再拜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。哪里有什么好文章震惊海内，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竟然徒劳你的车马停在江畔。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你这位佳客整天滞留堂内坐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，我一介腐儒一生饮食粗劣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。请你不要嫌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弃这野外无酒肴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，希望你乘兴再来欣赏这花。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b7984625?pid=5c6e7e8e4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e5ecdaffd?pid=8b7984625&amp;color=0,0,0&amp;vtp=1&amp;bbb=1"/>
          <p:cNvSpPr/>
          <p:nvPr/>
        </p:nvSpPr>
        <p:spPr>
          <a:xfrm>
            <a:off x="612648" y="118172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请写出诗中空缺的字词。（5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舍南舍北皆春水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但见群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日日来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花径不曾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门今始为君开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市远无兼味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酒家贫只旧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肯与邻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相对饮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呼取尽余杯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3_AN.2_1#e5ecdaffd.bracket?pid=8b7984625&amp;color=0,0,0&amp;vpa=1&amp;vtp=1"/>
          <p:cNvSpPr/>
          <p:nvPr/>
        </p:nvSpPr>
        <p:spPr>
          <a:xfrm>
            <a:off x="5728366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鸥</a:t>
            </a:r>
            <a:endParaRPr lang="en-US" altLang="zh-CN" sz="2800" dirty="0"/>
          </a:p>
        </p:txBody>
      </p:sp>
      <p:sp>
        <p:nvSpPr>
          <p:cNvPr id="5" name="QB_3_AN.3_1#e5ecdaffd.bracket?pid=8b7984625&amp;color=0,0,0&amp;vpa=2&amp;vtp=1"/>
          <p:cNvSpPr/>
          <p:nvPr/>
        </p:nvSpPr>
        <p:spPr>
          <a:xfrm>
            <a:off x="3239166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缘</a:t>
            </a:r>
            <a:endParaRPr lang="en-US" altLang="zh-CN" sz="2800" dirty="0"/>
          </a:p>
        </p:txBody>
      </p:sp>
      <p:sp>
        <p:nvSpPr>
          <p:cNvPr id="6" name="QB_3_AN.4_1#e5ecdaffd.bracket?pid=8b7984625&amp;color=0,0,0&amp;vpa=3&amp;vtp=1"/>
          <p:cNvSpPr/>
          <p:nvPr/>
        </p:nvSpPr>
        <p:spPr>
          <a:xfrm>
            <a:off x="5615655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蓬</a:t>
            </a:r>
            <a:endParaRPr lang="en-US" altLang="zh-CN" sz="2800" dirty="0"/>
          </a:p>
        </p:txBody>
      </p:sp>
      <p:sp>
        <p:nvSpPr>
          <p:cNvPr id="7" name="QB_3_AN.5_1#e5ecdaffd.bracket?pid=8b7984625&amp;color=0,0,0&amp;vpa=4&amp;vtp=1"/>
          <p:cNvSpPr/>
          <p:nvPr/>
        </p:nvSpPr>
        <p:spPr>
          <a:xfrm>
            <a:off x="2172367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飧</a:t>
            </a:r>
            <a:endParaRPr lang="en-US" altLang="zh-CN" sz="2800" dirty="0"/>
          </a:p>
        </p:txBody>
      </p:sp>
      <p:sp>
        <p:nvSpPr>
          <p:cNvPr id="8" name="QB_3_AN.6_1#e5ecdaffd.bracket?pid=8b7984625&amp;color=0,0,0&amp;vpa=5&amp;vtp=1"/>
          <p:cNvSpPr/>
          <p:nvPr/>
        </p:nvSpPr>
        <p:spPr>
          <a:xfrm>
            <a:off x="5615655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樽</a:t>
            </a:r>
            <a:endParaRPr lang="en-US" altLang="zh-CN" sz="2800" dirty="0"/>
          </a:p>
        </p:txBody>
      </p:sp>
      <p:sp>
        <p:nvSpPr>
          <p:cNvPr id="9" name="QB_3_AN.7_1#e5ecdaffd.bracket?pid=8b7984625&amp;color=0,0,0&amp;vpa=6&amp;vtp=1"/>
          <p:cNvSpPr/>
          <p:nvPr/>
        </p:nvSpPr>
        <p:spPr>
          <a:xfrm>
            <a:off x="8703342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醅</a:t>
            </a:r>
            <a:endParaRPr lang="en-US" altLang="zh-CN" sz="2800" dirty="0"/>
          </a:p>
        </p:txBody>
      </p:sp>
      <p:sp>
        <p:nvSpPr>
          <p:cNvPr id="10" name="QB_3_AN.8_1#e5ecdaffd.bracket?pid=8b7984625&amp;color=0,0,0&amp;vpa=7&amp;vtp=1"/>
          <p:cNvSpPr/>
          <p:nvPr/>
        </p:nvSpPr>
        <p:spPr>
          <a:xfrm>
            <a:off x="2883567" y="375918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翁</a:t>
            </a:r>
            <a:endParaRPr lang="en-US" altLang="zh-CN" sz="2800" dirty="0"/>
          </a:p>
        </p:txBody>
      </p:sp>
      <p:sp>
        <p:nvSpPr>
          <p:cNvPr id="11" name="QB_3_AN.9_1#e5ecdaffd.bracket?pid=8b7984625&amp;color=0,0,0&amp;vpa=8&amp;vtp=1"/>
          <p:cNvSpPr/>
          <p:nvPr/>
        </p:nvSpPr>
        <p:spPr>
          <a:xfrm>
            <a:off x="5971255" y="375918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篱</a:t>
            </a:r>
            <a:endParaRPr lang="en-US" altLang="zh-CN" sz="2800" dirty="0"/>
          </a:p>
        </p:txBody>
      </p:sp>
      <p:sp>
        <p:nvSpPr>
          <p:cNvPr id="12" name="QB_3_AN.10_1#e5ecdaffd?pid=8b7984625&amp;color=0,0,0&amp;vtp=1&amp;bbb=1"/>
          <p:cNvSpPr/>
          <p:nvPr/>
        </p:nvSpPr>
        <p:spPr>
          <a:xfrm>
            <a:off x="612648" y="438073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1_1#868e7a134?pid=8b7984625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2_1#868e7a134.bracket?pid=8b7984625&amp;color=0,0,0&amp;vpa=9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1_2#868e7a134.choices?pid=8b7984625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首联从户外的景色着笔，点明客人来访的时间、地点和环境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出清幽淡雅的氛围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颔联把笔触转向庭院，引出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“客至”。“不曾”“今始”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了诗人待客的欣喜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、期待。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颈联写诗人盛情款待，却因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“市远”“家贫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”，只能拿出简单的饭菜和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旧醅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，暗含歉疚之情。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尾联写邀请邻翁对饮，将席间的气氛推向更热烈的高潮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人生活的闲适与恬淡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3_1#868e7a134?pid=8b7984625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尾联写邀请邻翁对饮，体现的是诗人热情好客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、率真随性的性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，以及主客欢洽的氛围，并非“体现了诗人生活的闲适与恬淡”。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1_1#7b16d48df?pid=8b7984625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简要分析《客至》中“群鸥”意象的作用。（6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32_1#7b16d48df?pid=8b7984625&amp;color=0,0,0&amp;vtp=1&amp;bt=1&amp;bbb=1&amp;hb=1&amp;hla=1"/>
          <p:cNvSpPr/>
          <p:nvPr/>
        </p:nvSpPr>
        <p:spPr>
          <a:xfrm>
            <a:off x="612648" y="109538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营造环境：“但见群鸥日日来”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描绘出群鸥翩飞的清幽之景，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点明诗人居住环境的宁静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。②象征闲适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：鸥鸟常被视为与世无争的象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，暗示诗人远离世俗喧嚣的隐逸生活。③反衬欣喜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：以群鸥的日常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，反衬出客人到来时诗人打破孤独现状、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迎来友人的欣喜之情。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5_1#98e5bf110?pid=8b7984625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16_1#071635637?pid=98e5bf110&amp;color=0,0,0&amp;vtp=1&amp;bbb=1&amp;hb=1"/>
          <p:cNvSpPr/>
          <p:nvPr/>
        </p:nvSpPr>
        <p:spPr>
          <a:xfrm>
            <a:off x="612648" y="1111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《客至》中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，表现诗人在寂寞之中因嘉客临门而喜出望外的句子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《客至》中，写招待寒酸、简单却满含真情的句子是“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4" name="QB_4_AN.17_1#071635637.blank?pid=98e5bf110&amp;color=0,0,0&amp;vpa=10&amp;vtp=1&amp;bbb=1"/>
          <p:cNvSpPr/>
          <p:nvPr/>
        </p:nvSpPr>
        <p:spPr>
          <a:xfrm>
            <a:off x="1135729" y="17285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花径不曾缘客扫</a:t>
            </a:r>
            <a:endParaRPr lang="en-US" altLang="zh-CN" sz="2800" dirty="0"/>
          </a:p>
        </p:txBody>
      </p:sp>
      <p:sp>
        <p:nvSpPr>
          <p:cNvPr id="5" name="QB_4_AN.18_1#071635637.blank?pid=98e5bf110&amp;color=0,0,0&amp;vpa=11&amp;vtp=1&amp;bbb=1"/>
          <p:cNvSpPr/>
          <p:nvPr/>
        </p:nvSpPr>
        <p:spPr>
          <a:xfrm>
            <a:off x="4336130" y="17285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蓬门今始为君开</a:t>
            </a:r>
            <a:endParaRPr lang="en-US" altLang="zh-CN" sz="2800" dirty="0"/>
          </a:p>
        </p:txBody>
      </p:sp>
      <p:sp>
        <p:nvSpPr>
          <p:cNvPr id="7" name="QB_4_AN.20_1#071635637.blank?pid=98e5bf110&amp;color=0,0,0&amp;vpa=12&amp;vtp=1&amp;bbb=1&amp;hb=1"/>
          <p:cNvSpPr/>
          <p:nvPr/>
        </p:nvSpPr>
        <p:spPr>
          <a:xfrm>
            <a:off x="612648" y="23762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盘飧市远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无兼味</a:t>
            </a:r>
            <a:endParaRPr lang="en-US" altLang="zh-CN" sz="2800" dirty="0"/>
          </a:p>
        </p:txBody>
      </p:sp>
      <p:sp>
        <p:nvSpPr>
          <p:cNvPr id="8" name="QB_4_AN.21_1#071635637.blank?pid=98e5bf110&amp;color=0,0,0&amp;vpa=13&amp;vtp=1&amp;bbb=1"/>
          <p:cNvSpPr/>
          <p:nvPr/>
        </p:nvSpPr>
        <p:spPr>
          <a:xfrm>
            <a:off x="2223167" y="3002983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樽酒家贫只旧醅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2_1#5b478358e?pid=98e5bf110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小达暑假到北戴河旅游，看到众多海鸥盘旋在海上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，不由得想到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古诗文中常用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“鸥”表身世之况、归隐之志等，如“____，____”。</a:t>
            </a:r>
            <a:endParaRPr lang="en-US" altLang="zh-CN" sz="2800" dirty="0"/>
          </a:p>
        </p:txBody>
      </p:sp>
      <p:sp>
        <p:nvSpPr>
          <p:cNvPr id="3" name="QO_4_AN.23_1#5b478358e?pid=98e5bf110&amp;color=0,0,0&amp;vtp=1&amp;bbb=1"/>
          <p:cNvSpPr/>
          <p:nvPr/>
        </p:nvSpPr>
        <p:spPr>
          <a:xfrm>
            <a:off x="612648" y="175819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（示例1）舍南舍北皆春水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但见群鸥日日来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示例2）自去自来梁上燕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相亲相近水中鸥;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38c164e5?pid=5c6e7e8e4&amp;color=0,173,163&amp;vtp=1&amp;bt=1&amp;bbb=1"/>
          <p:cNvSpPr/>
          <p:nvPr/>
        </p:nvSpPr>
        <p:spPr>
          <a:xfrm>
            <a:off x="612648" y="466344"/>
            <a:ext cx="10963656" cy="63176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24_1#fb302a633?pid=038c164e5&amp;color=0,0,0&amp;vtp=1&amp;bbb=1&amp;hb=1"/>
              <p:cNvSpPr/>
              <p:nvPr/>
            </p:nvSpPr>
            <p:spPr>
              <a:xfrm>
                <a:off x="612648" y="1169155"/>
                <a:ext cx="10963656" cy="490023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49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宾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至</a:t>
                </a:r>
                <a:endParaRPr lang="en-US" altLang="zh-CN" sz="2800" dirty="0"/>
              </a:p>
              <a:p>
                <a:pPr algn="ctr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甫</a:t>
                </a:r>
                <a:endParaRPr lang="en-US" altLang="zh-CN" sz="2800" dirty="0"/>
              </a:p>
              <a:p>
                <a:pPr algn="ctr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幽栖地僻经过少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老病人扶再拜难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岂有文章惊海内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漫劳车马驻江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ctr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竟日淹留佳客坐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百年粗粝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腐儒餐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不嫌野外无供给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乘兴还来看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ctr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药阑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注］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①江干：江畔。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②粗粝：粗劣饮食。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M_3_BD.24_1#fb302a633?pid=038c164e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69155"/>
                <a:ext cx="10963656" cy="4900232"/>
              </a:xfrm>
              <a:prstGeom prst="rect">
                <a:avLst/>
              </a:prstGeom>
              <a:blipFill rotWithShape="1">
                <a:blip r:embed="rId1"/>
                <a:stretch>
                  <a:fillRect l="-5" t="-2" r="2" b="-13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d91048d15?pid=fb302a633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6_1#d91048d15.bracket?pid=fb302a633&amp;color=0,0,0&amp;vpa=14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25_2#d91048d15.choices?pid=fb302a633&amp;color=0,0,0&amp;vtp=1&amp;bbb=1&amp;hb=1"/>
          <p:cNvSpPr/>
          <p:nvPr/>
        </p:nvSpPr>
        <p:spPr>
          <a:xfrm>
            <a:off x="612648" y="1110678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“幽栖地僻经过少”一句写自己住所偏僻，少人来访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，表达诗人受到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冷落的孤独与凄凉之感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“老病人扶再拜难”表明诗人年迈多病，不胜应酬之苦。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颔联中“岂有”“漫劳”四字，运用散文的笔调，驭律诗的对法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，傲岸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之态可掬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，嘲讽之意自见。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《宾至》一写客，一写己，在表现客人身份尊贵的同时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，也表现出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诗人的清高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2547</Words>
  <Application>WPS 演示</Application>
  <PresentationFormat>宽屏</PresentationFormat>
  <Paragraphs>138</Paragraphs>
  <Slides>13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2025-07-25T04:31:00Z</dcterms:created>
  <dcterms:modified xsi:type="dcterms:W3CDTF">2025-09-04T02:45:08Z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913DC300959847B7BA5A3F4986CC7A66_12</vt:lpwstr>
  </property>
  <property fmtid="{D5CDD505-2E9C-101B-9397-08002B2CF9AE}" pid="3" name="KSOProductBuildVer">
    <vt:lpwstr>2052-12.1.0.22529</vt:lpwstr>
  </property>
</Properties>
</file>